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3" r:id="rId1"/>
    <p:sldMasterId id="2147483689" r:id="rId2"/>
    <p:sldMasterId id="2147483701" r:id="rId3"/>
  </p:sldMasterIdLst>
  <p:notesMasterIdLst>
    <p:notesMasterId r:id="rId47"/>
  </p:notesMasterIdLst>
  <p:sldIdLst>
    <p:sldId id="317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6" r:id="rId18"/>
    <p:sldId id="425" r:id="rId19"/>
    <p:sldId id="397" r:id="rId20"/>
    <p:sldId id="398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reﬁne “ﬁnd the index of the minimum element in L,” we skim the help for list and ﬁnd that there are no methods that do exactly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9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ﬁrst two statements match Python functions and methods: min does the ﬁrst, and </a:t>
            </a:r>
            <a:r>
              <a:rPr lang="en-US" dirty="0" err="1" smtClean="0"/>
              <a:t>list.index</a:t>
            </a:r>
            <a:r>
              <a:rPr lang="en-US" dirty="0" smtClean="0"/>
              <a:t> does the second.</a:t>
            </a:r>
          </a:p>
          <a:p>
            <a:r>
              <a:rPr lang="en-US" dirty="0" smtClean="0"/>
              <a:t>We see that </a:t>
            </a:r>
            <a:r>
              <a:rPr lang="en-US" dirty="0" err="1" smtClean="0"/>
              <a:t>list.remove</a:t>
            </a:r>
            <a:r>
              <a:rPr lang="en-US" dirty="0" smtClean="0"/>
              <a:t> does the third, and the reﬁnement of “ﬁnd the index of the new minimum element in the list” is also straightforward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7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looks straightforward; we can use </a:t>
            </a:r>
            <a:r>
              <a:rPr lang="en-US" dirty="0" err="1" smtClean="0"/>
              <a:t>list.sort</a:t>
            </a:r>
            <a:r>
              <a:rPr lang="en-US" dirty="0" smtClean="0"/>
              <a:t>, and then the smallest items will be at the front. </a:t>
            </a:r>
          </a:p>
          <a:p>
            <a:r>
              <a:rPr lang="en-US" dirty="0" smtClean="0"/>
              <a:t>Being careful, we notice that we should work on a copy of L—never change the contents of parameters unless the problem says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0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can ﬁnd the indices and return them the same way we did in ﬁnd-remove-ﬁnd: lets do  in Python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6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initialization will set up min1 and min2, which will be the indices of the smallest two items; a natural choice is to set them to the ﬁrst two elements of the list: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74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 couple choices now. We can iterate with a for loop over the values, a for loop over the indices, or a while loop over the indices. Since we’re trying to ﬁnd indices and we want to look at all of the elements in the list, we’ll use a for loop over the indices—and we’ll start at index 2 because we’ve examined the ﬁrst two values already. At the same time, we’ll reﬁne the statement in the body of the loop to mention min1 and min2.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8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4/18/2019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4/18/2019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ar-J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855271-1759-4EEA-8FE2-0CC416430F1B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42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A8E063-3695-49C3-87DE-00E4B241FAB4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59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8D988C-0F4B-4DA1-B7AB-77849D71E8FE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09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A24EF3-9224-4068-B399-5770F5F0A788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267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31FBB8-C354-4EB5-BA81-A34A6321675B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8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B5686E-8E14-493D-BA81-4AB0EF37BF08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74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7E4A06-AA21-41B1-A68D-84F9E9E7B454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24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1D7B33-AC7A-452D-8D12-4AC9A5151A66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092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J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4628979-DB2A-497A-8390-D74074941CD7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57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A9A9A9-EAD7-436E-8FCC-187399914020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771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A6BE698-C59B-4AFD-8BD1-9E6C3B64B429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304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9D3C61-447A-4C47-A804-F06DBD327864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4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4/18/2019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C28D93-5024-443D-BCE8-C81F971EFAA5}" type="slidenum">
              <a:rPr lang="ar-SA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4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JO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04/22/2019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24: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76312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Flowchart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/>
            <a:r>
              <a:rPr lang="en-US" altLang="en-US" sz="2800"/>
              <a:t>It is another way to display the algorithm.</a:t>
            </a:r>
          </a:p>
          <a:p>
            <a:pPr algn="l" rtl="0" eaLnBrk="1" hangingPunct="1">
              <a:buFontTx/>
              <a:buNone/>
            </a:pPr>
            <a:endParaRPr lang="en-US" altLang="en-US" sz="2800"/>
          </a:p>
          <a:p>
            <a:pPr algn="l" rtl="0" eaLnBrk="1" hangingPunct="1"/>
            <a:r>
              <a:rPr lang="en-US" altLang="en-US" sz="2800"/>
              <a:t>It is composed of special geometric symbols connected by lines and contain the instructions.</a:t>
            </a:r>
          </a:p>
          <a:p>
            <a:pPr algn="l" rtl="0" eaLnBrk="1" hangingPunct="1">
              <a:buFontTx/>
              <a:buNone/>
            </a:pPr>
            <a:endParaRPr lang="en-US" altLang="en-US" sz="2800"/>
          </a:p>
          <a:p>
            <a:pPr algn="l" rtl="0" eaLnBrk="1" hangingPunct="1"/>
            <a:r>
              <a:rPr lang="en-US" altLang="en-US" sz="2800"/>
              <a:t>You can follow the lines from one symbol to another, executing the instructions inside it.</a:t>
            </a:r>
          </a:p>
        </p:txBody>
      </p:sp>
    </p:spTree>
    <p:extLst>
      <p:ext uri="{BB962C8B-B14F-4D97-AF65-F5344CB8AC3E}">
        <p14:creationId xmlns:p14="http://schemas.microsoft.com/office/powerpoint/2010/main" val="350264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917575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Flowchart Symbols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28776"/>
            <a:ext cx="8229600" cy="4238625"/>
          </a:xfrm>
        </p:spPr>
        <p:txBody>
          <a:bodyPr/>
          <a:lstStyle/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Start / End symbol </a:t>
            </a: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  </a:t>
            </a:r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Input/Output symbol  </a:t>
            </a: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    </a:t>
            </a:r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Processing symbol  </a:t>
            </a: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Condition &amp; decision symbol</a:t>
            </a: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Continuation (connection symbol)</a:t>
            </a:r>
          </a:p>
          <a:p>
            <a:pPr algn="l" rtl="0" eaLnBrk="1" hangingPunct="1">
              <a:lnSpc>
                <a:spcPct val="90000"/>
              </a:lnSpc>
            </a:pPr>
            <a:r>
              <a:rPr lang="en-US" altLang="en-US" sz="2400"/>
              <a:t>Links						</a:t>
            </a:r>
          </a:p>
          <a:p>
            <a:pPr algn="l" rtl="0" eaLnBrk="1" hangingPunct="1">
              <a:lnSpc>
                <a:spcPct val="90000"/>
              </a:lnSpc>
            </a:pPr>
            <a:endParaRPr lang="en-US" altLang="en-US" sz="2400"/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7680326" y="1844675"/>
            <a:ext cx="1655763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7823200" y="2565400"/>
            <a:ext cx="1296988" cy="215900"/>
          </a:xfrm>
          <a:prstGeom prst="parallelogram">
            <a:avLst>
              <a:gd name="adj" fmla="val 1501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7896226" y="3284538"/>
            <a:ext cx="1152525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3" name="AutoShape 7"/>
          <p:cNvSpPr>
            <a:spLocks noChangeArrowheads="1"/>
          </p:cNvSpPr>
          <p:nvPr/>
        </p:nvSpPr>
        <p:spPr bwMode="auto">
          <a:xfrm>
            <a:off x="7824788" y="4005264"/>
            <a:ext cx="1439862" cy="433387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8183564" y="4652963"/>
            <a:ext cx="719137" cy="576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ar-JO" altLang="en-US">
              <a:solidFill>
                <a:srgbClr val="000000"/>
              </a:solidFill>
            </a:endParaRP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8039101" y="558958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65138"/>
            <a:ext cx="8229600" cy="952500"/>
          </a:xfrm>
          <a:solidFill>
            <a:schemeClr val="bg1"/>
          </a:solidFill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Problem Solving and Programming Strategy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>
              <a:lnSpc>
                <a:spcPct val="80000"/>
              </a:lnSpc>
            </a:pPr>
            <a:r>
              <a:rPr lang="en-US" altLang="en-US" sz="2800"/>
              <a:t>Programming is a process of problem solving.</a:t>
            </a:r>
          </a:p>
          <a:p>
            <a:pPr algn="l" rtl="0" eaLnBrk="1" hangingPunct="1">
              <a:lnSpc>
                <a:spcPct val="80000"/>
              </a:lnSpc>
              <a:buFontTx/>
              <a:buNone/>
            </a:pPr>
            <a:endParaRPr lang="en-US" altLang="en-US" sz="2800"/>
          </a:p>
          <a:p>
            <a:pPr algn="l" rtl="0" eaLnBrk="1" hangingPunct="1">
              <a:lnSpc>
                <a:spcPct val="80000"/>
              </a:lnSpc>
            </a:pPr>
            <a:r>
              <a:rPr lang="en-US" altLang="en-US" sz="2800"/>
              <a:t>The problem is solved according to the problem domain (e.g. students, money).</a:t>
            </a:r>
          </a:p>
          <a:p>
            <a:pPr algn="l" rtl="0" eaLnBrk="1" hangingPunct="1">
              <a:lnSpc>
                <a:spcPct val="80000"/>
              </a:lnSpc>
            </a:pPr>
            <a:endParaRPr lang="en-US" altLang="en-US" sz="2800"/>
          </a:p>
          <a:p>
            <a:pPr algn="l" rtl="0" eaLnBrk="1" hangingPunct="1">
              <a:lnSpc>
                <a:spcPct val="80000"/>
              </a:lnSpc>
            </a:pPr>
            <a:r>
              <a:rPr lang="en-US" altLang="en-US" sz="2800"/>
              <a:t>To be a good problem solver and hence a good programmer, you must follow good problem solving technique.</a:t>
            </a:r>
          </a:p>
          <a:p>
            <a:pPr algn="l" rtl="0"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794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0088" y="1143000"/>
            <a:ext cx="9007862" cy="4465638"/>
          </a:xfrm>
        </p:spPr>
        <p:txBody>
          <a:bodyPr/>
          <a:lstStyle/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One problem solving technique to solve the problem </a:t>
            </a:r>
            <a:r>
              <a:rPr lang="en-US" altLang="en-US" sz="2600" dirty="0" smtClean="0"/>
              <a:t>includes (Similar to UDIE approach)</a:t>
            </a:r>
            <a:endParaRPr lang="en-US" altLang="en-US" sz="2600" dirty="0"/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- </a:t>
            </a:r>
            <a:r>
              <a:rPr lang="en-US" altLang="en-US" sz="2600" b="1" dirty="0"/>
              <a:t>analyzing</a:t>
            </a:r>
            <a:r>
              <a:rPr lang="en-US" altLang="en-US" sz="2600" dirty="0"/>
              <a:t> the problem &amp; outlining the problem’s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   requirements,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- </a:t>
            </a:r>
            <a:r>
              <a:rPr lang="en-US" altLang="en-US" sz="2600" b="1" dirty="0"/>
              <a:t>designing</a:t>
            </a:r>
            <a:r>
              <a:rPr lang="en-US" altLang="en-US" sz="2600" dirty="0"/>
              <a:t> steps (writing an algorithm)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- </a:t>
            </a:r>
            <a:r>
              <a:rPr lang="en-US" altLang="en-US" sz="2600" b="1" dirty="0"/>
              <a:t>implementing</a:t>
            </a:r>
            <a:r>
              <a:rPr lang="en-US" altLang="en-US" sz="2600" dirty="0"/>
              <a:t> the algorithm in a programming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  language (e.g. </a:t>
            </a:r>
            <a:r>
              <a:rPr lang="en-US" altLang="en-US" sz="2600" dirty="0" smtClean="0"/>
              <a:t>Python) </a:t>
            </a:r>
            <a:r>
              <a:rPr lang="en-US" altLang="en-US" sz="2600" dirty="0"/>
              <a:t>and verify that the algorithm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  works,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- </a:t>
            </a:r>
            <a:r>
              <a:rPr lang="en-US" altLang="en-US" sz="2600" b="1" dirty="0"/>
              <a:t>maintaining</a:t>
            </a:r>
            <a:r>
              <a:rPr lang="en-US" altLang="en-US" sz="2600" dirty="0"/>
              <a:t> the program by using and modifying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600" dirty="0"/>
              <a:t>      it if the problem domain changes.</a:t>
            </a:r>
          </a:p>
        </p:txBody>
      </p:sp>
    </p:spTree>
    <p:extLst>
      <p:ext uri="{BB962C8B-B14F-4D97-AF65-F5344CB8AC3E}">
        <p14:creationId xmlns:p14="http://schemas.microsoft.com/office/powerpoint/2010/main" val="26233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(a) Problem Analysis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8229600" cy="4032250"/>
          </a:xfrm>
        </p:spPr>
        <p:txBody>
          <a:bodyPr/>
          <a:lstStyle/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1- Thoroughly understand the problem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endParaRPr lang="en-US" altLang="en-US" sz="2800"/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2- Understand the problem</a:t>
            </a:r>
            <a:r>
              <a:rPr lang="en-US" altLang="en-US" sz="2800" b="1"/>
              <a:t> specifications.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endParaRPr lang="en-US" altLang="en-US" sz="2800" b="1"/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3- If the problem is complex, you need to divide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it into </a:t>
            </a:r>
            <a:r>
              <a:rPr lang="en-US" altLang="en-US" sz="2800" b="1"/>
              <a:t>sub-problems</a:t>
            </a:r>
            <a:r>
              <a:rPr lang="en-US" altLang="en-US" sz="2800"/>
              <a:t> and repeat steps (1&amp; 2).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That is, you need to analyze each sub-problem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and understand its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406125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(b) Algorithm Design and Testing</a:t>
            </a:r>
            <a:endParaRPr lang="en-US" altLang="en-US" sz="540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412876"/>
            <a:ext cx="8075613" cy="4968875"/>
          </a:xfrm>
        </p:spPr>
        <p:txBody>
          <a:bodyPr/>
          <a:lstStyle/>
          <a:p>
            <a:pPr marL="0" indent="0" algn="l" rtl="0" eaLnBrk="1" hangingPunct="1">
              <a:lnSpc>
                <a:spcPct val="80000"/>
              </a:lnSpc>
            </a:pPr>
            <a:r>
              <a:rPr lang="en-US" altLang="en-US" sz="2800" dirty="0"/>
              <a:t> </a:t>
            </a:r>
            <a:r>
              <a:rPr lang="en-US" altLang="en-US" sz="2700" dirty="0"/>
              <a:t>Design an algorithm for the problem.</a:t>
            </a:r>
          </a:p>
          <a:p>
            <a:pPr marL="0" indent="0" algn="l" rtl="0" eaLnBrk="1" hangingPunct="1">
              <a:lnSpc>
                <a:spcPct val="80000"/>
              </a:lnSpc>
            </a:pPr>
            <a:r>
              <a:rPr lang="en-US" altLang="en-US" sz="2700" dirty="0"/>
              <a:t> If the problem is divided into smaller 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700" dirty="0"/>
              <a:t>   sub-problems, then design an algorithm for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700" dirty="0"/>
              <a:t>   each sub-problem.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endParaRPr lang="en-US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07460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i="1" dirty="0"/>
              <a:t>How to write an Algorithm?</a:t>
            </a:r>
            <a:br>
              <a:rPr lang="en-US" altLang="en-US" b="1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dirty="0" smtClean="0"/>
              <a:t>An </a:t>
            </a:r>
            <a:r>
              <a:rPr lang="en-US" altLang="en-US" dirty="0"/>
              <a:t>algorithm is a sequence of statements to perform some operations. You can write an algorithm with the following layout: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dirty="0"/>
              <a:t>   	</a:t>
            </a:r>
            <a:r>
              <a:rPr lang="en-US" altLang="en-US" b="1" dirty="0"/>
              <a:t>ALGORITHM</a:t>
            </a:r>
            <a:r>
              <a:rPr lang="en-US" altLang="en-US" dirty="0"/>
              <a:t>   </a:t>
            </a:r>
            <a:r>
              <a:rPr lang="en-US" altLang="en-US" dirty="0" err="1"/>
              <a:t>algorithm_name</a:t>
            </a:r>
            <a:endParaRPr lang="en-US" altLang="en-US" dirty="0"/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dirty="0"/>
              <a:t>        		statements of algorithm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 </a:t>
            </a:r>
            <a:r>
              <a:rPr lang="en-US" altLang="en-US" dirty="0" err="1"/>
              <a:t>algorithm_name</a:t>
            </a:r>
            <a:endParaRPr lang="en-US" alt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628776"/>
            <a:ext cx="8075613" cy="4321175"/>
          </a:xfrm>
        </p:spPr>
        <p:txBody>
          <a:bodyPr/>
          <a:lstStyle/>
          <a:p>
            <a:pPr marL="0" indent="0" algn="l" rtl="0" eaLnBrk="1" hangingPunct="1"/>
            <a:r>
              <a:rPr lang="en-US" altLang="en-US" sz="2800"/>
              <a:t> The algorithm would consist of at least the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following tasks: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  <a:p>
            <a:pPr marL="0" indent="0" algn="l" rtl="0" eaLnBrk="1" hangingPunct="1">
              <a:buNone/>
            </a:pPr>
            <a:r>
              <a:rPr lang="en-US" altLang="en-US" sz="2800"/>
              <a:t>      1- </a:t>
            </a:r>
            <a:r>
              <a:rPr lang="en-US" altLang="en-US" sz="2800" b="1"/>
              <a:t>Input </a:t>
            </a:r>
            <a:r>
              <a:rPr lang="en-US" altLang="en-US" sz="2800"/>
              <a:t>           (Read the data)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   2- </a:t>
            </a:r>
            <a:r>
              <a:rPr lang="en-US" altLang="en-US" sz="2800" b="1"/>
              <a:t>Processing</a:t>
            </a:r>
            <a:r>
              <a:rPr lang="en-US" altLang="en-US" sz="2800"/>
              <a:t> (Perform the computation)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   3- </a:t>
            </a:r>
            <a:r>
              <a:rPr lang="en-US" altLang="en-US" sz="2800" b="1"/>
              <a:t>Output</a:t>
            </a:r>
            <a:r>
              <a:rPr lang="en-US" altLang="en-US" sz="2800"/>
              <a:t>         (Display the results)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29423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685801"/>
            <a:ext cx="8291513" cy="5838825"/>
          </a:xfrm>
        </p:spPr>
        <p:txBody>
          <a:bodyPr/>
          <a:lstStyle/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400" b="1" i="1" u="sng"/>
              <a:t>Structured Design</a:t>
            </a:r>
            <a:r>
              <a:rPr lang="en-US" altLang="en-US" sz="2400" b="1" u="sng"/>
              <a:t>: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400"/>
              <a:t>Dividing the problem into smaller sub-problems is called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400"/>
              <a:t>“</a:t>
            </a:r>
            <a:r>
              <a:rPr lang="en-US" altLang="en-US" sz="2400" b="1"/>
              <a:t>structured design</a:t>
            </a:r>
            <a:r>
              <a:rPr lang="en-US" altLang="en-US" sz="2400"/>
              <a:t>”, “</a:t>
            </a:r>
            <a:r>
              <a:rPr lang="en-US" altLang="en-US" sz="2400" b="1"/>
              <a:t>top-down design</a:t>
            </a:r>
            <a:r>
              <a:rPr lang="en-US" altLang="en-US" sz="2400"/>
              <a:t>”, 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endParaRPr lang="en-US" altLang="en-US" sz="1200" b="1"/>
          </a:p>
          <a:p>
            <a:pPr marL="0" indent="0" algn="l" rtl="0" eaLnBrk="1" hangingPunct="1">
              <a:lnSpc>
                <a:spcPct val="80000"/>
              </a:lnSpc>
              <a:buNone/>
            </a:pPr>
            <a:endParaRPr lang="en-US" altLang="en-US" sz="2400" b="1" i="1" u="sng"/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400" b="1" i="1" u="sng"/>
              <a:t>Structured Programming</a:t>
            </a:r>
            <a:r>
              <a:rPr lang="en-US" altLang="en-US" sz="2400" b="1"/>
              <a:t>:</a:t>
            </a:r>
            <a:br>
              <a:rPr lang="en-US" altLang="en-US" sz="2400" b="1"/>
            </a:br>
            <a:r>
              <a:rPr lang="en-US" altLang="en-US" sz="2300"/>
              <a:t>In the structured design</a:t>
            </a:r>
          </a:p>
          <a:p>
            <a:pPr marL="0" indent="0" algn="l" rtl="0" eaLnBrk="1" hangingPunct="1">
              <a:lnSpc>
                <a:spcPct val="80000"/>
              </a:lnSpc>
              <a:buFontTx/>
              <a:buChar char="-"/>
            </a:pPr>
            <a:r>
              <a:rPr lang="en-US" altLang="en-US" sz="2300"/>
              <a:t> The problem is divided into smaller sub-problems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- Each sub-problem is analyzed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- A solution is obtained to solve the sub-problem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- The solutions of all sub-problems are combined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   to solve the overall problem</a:t>
            </a:r>
            <a:r>
              <a:rPr lang="en-US" altLang="en-US" sz="2400"/>
              <a:t>.</a:t>
            </a:r>
          </a:p>
          <a:p>
            <a:pPr marL="0" indent="0" algn="l" rtl="0" eaLnBrk="1" hangingPunct="1">
              <a:lnSpc>
                <a:spcPct val="80000"/>
              </a:lnSpc>
              <a:buNone/>
            </a:pPr>
            <a:endParaRPr lang="en-US" altLang="en-US" sz="1200"/>
          </a:p>
          <a:p>
            <a:pPr marL="0" indent="0" algn="l" rtl="0" eaLnBrk="1" hangingPunct="1">
              <a:lnSpc>
                <a:spcPct val="80000"/>
              </a:lnSpc>
              <a:buNone/>
            </a:pPr>
            <a:r>
              <a:rPr lang="en-US" altLang="en-US" sz="2300"/>
              <a:t>This process of implementing a structured design is called “</a:t>
            </a:r>
            <a:r>
              <a:rPr lang="en-US" altLang="en-US" sz="2300" b="1"/>
              <a:t>structured programming</a:t>
            </a:r>
            <a:r>
              <a:rPr lang="en-US" altLang="en-US" sz="23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99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(c) Coding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12876"/>
            <a:ext cx="8229600" cy="4824413"/>
          </a:xfrm>
        </p:spPr>
        <p:txBody>
          <a:bodyPr/>
          <a:lstStyle/>
          <a:p>
            <a:pPr marL="0" indent="0" algn="l" rtl="0" eaLnBrk="1" hangingPunct="1">
              <a:lnSpc>
                <a:spcPct val="90000"/>
              </a:lnSpc>
            </a:pPr>
            <a:r>
              <a:rPr lang="en-US" altLang="en-US" sz="2800" b="1"/>
              <a:t> Coding: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 b="1"/>
              <a:t>     </a:t>
            </a:r>
            <a:r>
              <a:rPr lang="en-US" altLang="en-US" sz="2800"/>
              <a:t>- After verifying that the algorithm is correct,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  you can code it in any high-level programming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  language</a:t>
            </a:r>
          </a:p>
          <a:p>
            <a:pPr marL="0" indent="0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- The algorithm is now converted into a </a:t>
            </a:r>
            <a:r>
              <a:rPr lang="en-US" altLang="en-US" sz="2400" b="1" u="sng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7161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/>
              <a:t>Homework 10 is due on April 23</a:t>
            </a:r>
            <a:r>
              <a:rPr lang="en-US" baseline="30000" dirty="0"/>
              <a:t>rd</a:t>
            </a:r>
            <a:r>
              <a:rPr lang="en-US" dirty="0"/>
              <a:t>  (Tuesday)</a:t>
            </a:r>
          </a:p>
          <a:p>
            <a:r>
              <a:rPr lang="en-US" dirty="0"/>
              <a:t>Exam Review on April </a:t>
            </a:r>
            <a:r>
              <a:rPr lang="en-US" dirty="0" smtClean="0"/>
              <a:t>25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Cumulative: Everything including today’s lecture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(d) Executing the Program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16113"/>
            <a:ext cx="8229600" cy="3744912"/>
          </a:xfrm>
        </p:spPr>
        <p:txBody>
          <a:bodyPr/>
          <a:lstStyle/>
          <a:p>
            <a:pPr marL="0" indent="0" algn="l" rtl="0" eaLnBrk="1" hangingPunct="1"/>
            <a:r>
              <a:rPr lang="en-US" altLang="en-US" sz="2800"/>
              <a:t> Compile the program (to check for syntax error)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  <a:p>
            <a:pPr marL="0" indent="0" algn="l" rtl="0" eaLnBrk="1" hangingPunct="1"/>
            <a:r>
              <a:rPr lang="en-US" altLang="en-US" sz="2800"/>
              <a:t> Run the program. If the execution doesn’t go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well, then reexamine the code, the algorithm, or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even the problem analysis.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66725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Advantages of Structured Programming</a:t>
            </a:r>
            <a:endParaRPr lang="en-US" altLang="en-US" sz="3200" u="sng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9726"/>
            <a:ext cx="8229600" cy="4276725"/>
          </a:xfrm>
        </p:spPr>
        <p:txBody>
          <a:bodyPr/>
          <a:lstStyle/>
          <a:p>
            <a:pPr marL="0" indent="0" algn="l" rtl="0" eaLnBrk="1" hangingPunct="1"/>
            <a:r>
              <a:rPr lang="en-US" altLang="en-US" sz="2800"/>
              <a:t> Easy to discover errors in a program that is well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analyzed and well designed.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  <a:p>
            <a:pPr marL="0" indent="0" algn="l" rtl="0" eaLnBrk="1" hangingPunct="1"/>
            <a:r>
              <a:rPr lang="en-US" altLang="en-US" sz="2800"/>
              <a:t> Easy to modify a program that is thoroughly</a:t>
            </a:r>
          </a:p>
          <a:p>
            <a:pPr marL="0" indent="0" algn="l" rtl="0" eaLnBrk="1" hangingPunct="1">
              <a:buNone/>
            </a:pPr>
            <a:r>
              <a:rPr lang="en-US" altLang="en-US" sz="2800"/>
              <a:t>   analyzed and carefully deigned.</a:t>
            </a:r>
          </a:p>
          <a:p>
            <a:pPr marL="0" indent="0" algn="l" rtl="0" eaLnBrk="1" hangingPunct="1"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3733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smtClean="0"/>
              <a:t>Suppose </a:t>
            </a:r>
            <a:r>
              <a:rPr lang="en-US" dirty="0"/>
              <a:t>we have data showing the number of humpback whales sighted off the coast of British Columbia over the past ten years:</a:t>
            </a:r>
          </a:p>
          <a:p>
            <a:pPr marL="0" indent="0" algn="l">
              <a:buNone/>
            </a:pPr>
            <a:r>
              <a:rPr lang="en-US" dirty="0"/>
              <a:t>809 834 477 478 307 122 96 102 324 </a:t>
            </a:r>
            <a:r>
              <a:rPr lang="en-US" dirty="0" smtClean="0"/>
              <a:t>476</a:t>
            </a:r>
          </a:p>
          <a:p>
            <a:pPr marL="0" indent="0" algn="l">
              <a:buNone/>
            </a:pPr>
            <a:r>
              <a:rPr lang="en-US" dirty="0"/>
              <a:t>We want to know how changes in ﬁshing practices have impacted the whales’ numbers.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Our </a:t>
            </a:r>
            <a:r>
              <a:rPr lang="en-US" dirty="0"/>
              <a:t>ﬁrst question is, which year had the lowest number of sightings during those years?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0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Although </a:t>
            </a:r>
            <a:r>
              <a:rPr lang="en-US" dirty="0" smtClean="0"/>
              <a:t>what we did accomplish the task, </a:t>
            </a:r>
          </a:p>
          <a:p>
            <a:pPr marL="0" indent="0" algn="l">
              <a:buNone/>
            </a:pPr>
            <a:r>
              <a:rPr lang="en-US" dirty="0"/>
              <a:t>I</a:t>
            </a:r>
            <a:r>
              <a:rPr lang="en-US" dirty="0" smtClean="0"/>
              <a:t>t seems </a:t>
            </a:r>
            <a:r>
              <a:rPr lang="en-US" dirty="0"/>
              <a:t>a little inefﬁcient to search through the data to ﬁnd the minimum value and then search again to ﬁnd that value’s index.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Intuitively </a:t>
            </a:r>
            <a:r>
              <a:rPr lang="en-US" dirty="0"/>
              <a:t>speaking, there ought to be a way to ﬁnd both in just one pass.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Now what if we want to ﬁnd the indices of the two smallest values?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Lists </a:t>
            </a:r>
            <a:r>
              <a:rPr lang="en-US" dirty="0"/>
              <a:t>don’t have a method to do this directly, so we will have to write a function ourselves.</a:t>
            </a:r>
          </a:p>
        </p:txBody>
      </p:sp>
    </p:spTree>
    <p:extLst>
      <p:ext uri="{BB962C8B-B14F-4D97-AF65-F5344CB8AC3E}">
        <p14:creationId xmlns:p14="http://schemas.microsoft.com/office/powerpoint/2010/main" val="316382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There are at least three ways we could do this, each of which will be subjected to top-down design:</a:t>
            </a:r>
          </a:p>
          <a:p>
            <a:pPr marL="0" indent="0" algn="l">
              <a:buNone/>
            </a:pPr>
            <a:r>
              <a:rPr lang="en-US" dirty="0"/>
              <a:t>• </a:t>
            </a:r>
            <a:r>
              <a:rPr lang="en-US" i="1" dirty="0"/>
              <a:t>Find, remove, ﬁnd. </a:t>
            </a:r>
            <a:r>
              <a:rPr lang="en-US" dirty="0"/>
              <a:t>Find the index of the minimum, remove that element from the list, and ﬁnd the index of the new minimum element in the list.</a:t>
            </a:r>
          </a:p>
          <a:p>
            <a:pPr marL="0" indent="0" algn="l">
              <a:buNone/>
            </a:pPr>
            <a:r>
              <a:rPr lang="en-US" dirty="0" smtClean="0"/>
              <a:t>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i="1" dirty="0"/>
              <a:t>Sort, identify minimums, get indices</a:t>
            </a:r>
            <a:r>
              <a:rPr lang="en-US" dirty="0"/>
              <a:t>. Sort the list, get the two smallest numbers, and then ﬁnd their indices in the original list.</a:t>
            </a:r>
          </a:p>
          <a:p>
            <a:pPr marL="0" indent="0" algn="l">
              <a:buNone/>
            </a:pPr>
            <a:r>
              <a:rPr lang="en-US" i="1" dirty="0" smtClean="0"/>
              <a:t>Walk </a:t>
            </a:r>
            <a:r>
              <a:rPr lang="en-US" i="1" dirty="0"/>
              <a:t>through the list</a:t>
            </a:r>
            <a:r>
              <a:rPr lang="en-US" dirty="0"/>
              <a:t>. Examine each value in the list in order, keep track of the two smallest values found so far, and update these values when a new smaller value is found.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Find, Remove, Find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1. find </a:t>
            </a:r>
            <a:r>
              <a:rPr lang="en-US" dirty="0"/>
              <a:t>the index of the minimum element in L </a:t>
            </a:r>
          </a:p>
          <a:p>
            <a:pPr marL="0" indent="0" algn="l">
              <a:buNone/>
            </a:pPr>
            <a:r>
              <a:rPr lang="en-US" dirty="0" smtClean="0"/>
              <a:t>2. remove </a:t>
            </a:r>
            <a:r>
              <a:rPr lang="en-US" dirty="0"/>
              <a:t>that element from the list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3. find </a:t>
            </a:r>
            <a:r>
              <a:rPr lang="en-US" dirty="0"/>
              <a:t>the index of the new minimum element in the </a:t>
            </a:r>
            <a:r>
              <a:rPr lang="en-US" dirty="0" smtClean="0"/>
              <a:t>list</a:t>
            </a:r>
          </a:p>
          <a:p>
            <a:pPr marL="0" indent="0" algn="l">
              <a:buNone/>
            </a:pPr>
            <a:r>
              <a:rPr lang="en-US" dirty="0" smtClean="0"/>
              <a:t>4. return </a:t>
            </a:r>
            <a:r>
              <a:rPr lang="en-US" dirty="0"/>
              <a:t>the two </a:t>
            </a:r>
            <a:r>
              <a:rPr lang="en-US" dirty="0" smtClean="0"/>
              <a:t>indices</a:t>
            </a: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Find, Remove, 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1. get </a:t>
            </a:r>
            <a:r>
              <a:rPr lang="en-US" dirty="0"/>
              <a:t>the minimum element in </a:t>
            </a:r>
            <a:r>
              <a:rPr lang="en-US" dirty="0" smtClean="0"/>
              <a:t>L</a:t>
            </a:r>
          </a:p>
          <a:p>
            <a:pPr marL="0" indent="0" algn="l">
              <a:buNone/>
            </a:pPr>
            <a:r>
              <a:rPr lang="en-US" dirty="0" smtClean="0"/>
              <a:t>2. find </a:t>
            </a:r>
            <a:r>
              <a:rPr lang="en-US" dirty="0"/>
              <a:t>the index of that minimum element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3. remove </a:t>
            </a:r>
            <a:r>
              <a:rPr lang="en-US" dirty="0"/>
              <a:t>that element from the list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4. find </a:t>
            </a:r>
            <a:r>
              <a:rPr lang="en-US" dirty="0"/>
              <a:t>the index of the new minimum element in the list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5. 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Find, Remove, 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smallest </a:t>
            </a:r>
            <a:r>
              <a:rPr lang="en-US" dirty="0"/>
              <a:t>= min(L)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min1 </a:t>
            </a:r>
            <a:r>
              <a:rPr lang="en-US" dirty="0"/>
              <a:t>= </a:t>
            </a:r>
            <a:r>
              <a:rPr lang="en-US" dirty="0" err="1"/>
              <a:t>L.index</a:t>
            </a:r>
            <a:r>
              <a:rPr lang="en-US" dirty="0"/>
              <a:t>(smallest)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err="1" smtClean="0"/>
              <a:t>L.remove</a:t>
            </a:r>
            <a:r>
              <a:rPr lang="en-US" dirty="0" smtClean="0"/>
              <a:t>(smallest</a:t>
            </a:r>
            <a:r>
              <a:rPr lang="en-US" dirty="0"/>
              <a:t>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err="1" smtClean="0"/>
              <a:t>next_smallest</a:t>
            </a:r>
            <a:r>
              <a:rPr lang="en-US" dirty="0" smtClean="0"/>
              <a:t> </a:t>
            </a:r>
            <a:r>
              <a:rPr lang="en-US" dirty="0"/>
              <a:t>= min(L)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min2 </a:t>
            </a:r>
            <a:r>
              <a:rPr lang="en-US" dirty="0"/>
              <a:t>= </a:t>
            </a:r>
            <a:r>
              <a:rPr lang="en-US" dirty="0" err="1"/>
              <a:t>L.index</a:t>
            </a:r>
            <a:r>
              <a:rPr lang="en-US" dirty="0"/>
              <a:t>(</a:t>
            </a:r>
            <a:r>
              <a:rPr lang="en-US" dirty="0" err="1"/>
              <a:t>next_smallest</a:t>
            </a:r>
            <a:r>
              <a:rPr lang="en-US" dirty="0"/>
              <a:t>)</a:t>
            </a:r>
          </a:p>
          <a:p>
            <a:pPr marL="0" indent="0" algn="l">
              <a:buNone/>
            </a:pPr>
            <a:r>
              <a:rPr lang="en-US" dirty="0"/>
              <a:t>return 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DEFA-014E-6F4D-B0A3-639DE469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Goals for Today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08E5-16B6-CA41-B3E5-2660F230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Problem Solving and Design</a:t>
            </a:r>
          </a:p>
          <a:p>
            <a:pPr lvl="1"/>
            <a:r>
              <a:rPr lang="en-US" altLang="en-US" dirty="0"/>
              <a:t>Learn about problem solving skills</a:t>
            </a:r>
          </a:p>
          <a:p>
            <a:pPr lvl="1"/>
            <a:r>
              <a:rPr lang="en-US" altLang="en-US" dirty="0"/>
              <a:t>Explore the algorithmic approach for problem solving</a:t>
            </a:r>
          </a:p>
          <a:p>
            <a:pPr lvl="1"/>
            <a:r>
              <a:rPr lang="en-US" altLang="en-US" dirty="0"/>
              <a:t>Learn about algorithm development</a:t>
            </a:r>
          </a:p>
          <a:p>
            <a:pPr lvl="1"/>
            <a:r>
              <a:rPr lang="en-US" altLang="en-US" dirty="0"/>
              <a:t>Become aware of problem solving process</a:t>
            </a:r>
          </a:p>
          <a:p>
            <a:pPr lvl="1"/>
            <a:endParaRPr lang="en-US" sz="2800" b="1" dirty="0" smtClean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060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Find, Remove, 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Since we removed the smallest element, we need to put it back.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Also</a:t>
            </a:r>
            <a:r>
              <a:rPr lang="en-US" dirty="0"/>
              <a:t>, when we remove a value, the indices of the following values shift down by one.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So</a:t>
            </a:r>
            <a:r>
              <a:rPr lang="en-US" dirty="0"/>
              <a:t>, when smallest was removed, in order to get the indices of the two lowest values in the original list, we need to add 1 to min2</a:t>
            </a:r>
          </a:p>
        </p:txBody>
      </p:sp>
    </p:spTree>
    <p:extLst>
      <p:ext uri="{BB962C8B-B14F-4D97-AF65-F5344CB8AC3E}">
        <p14:creationId xmlns:p14="http://schemas.microsoft.com/office/powerpoint/2010/main" val="3202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1274"/>
          </a:xfrm>
        </p:spPr>
        <p:txBody>
          <a:bodyPr/>
          <a:lstStyle/>
          <a:p>
            <a:r>
              <a:rPr lang="en-US" dirty="0"/>
              <a:t>Find, Remove, 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15122"/>
            <a:ext cx="10972800" cy="5296829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smallest </a:t>
            </a:r>
            <a:r>
              <a:rPr lang="en-US" dirty="0"/>
              <a:t>= min(L) </a:t>
            </a:r>
            <a:r>
              <a:rPr lang="en-US" dirty="0" smtClean="0"/>
              <a:t> </a:t>
            </a:r>
          </a:p>
          <a:p>
            <a:pPr marL="0" indent="0" algn="l">
              <a:buNone/>
            </a:pPr>
            <a:r>
              <a:rPr lang="en-US" dirty="0" smtClean="0"/>
              <a:t>min1 </a:t>
            </a:r>
            <a:r>
              <a:rPr lang="en-US" dirty="0"/>
              <a:t>= </a:t>
            </a:r>
            <a:r>
              <a:rPr lang="en-US" dirty="0" err="1"/>
              <a:t>L.index</a:t>
            </a:r>
            <a:r>
              <a:rPr lang="en-US" dirty="0"/>
              <a:t>(smallest)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err="1" smtClean="0"/>
              <a:t>L.remove</a:t>
            </a:r>
            <a:r>
              <a:rPr lang="en-US" dirty="0" smtClean="0"/>
              <a:t>(smallest</a:t>
            </a:r>
            <a:r>
              <a:rPr lang="en-US" dirty="0"/>
              <a:t>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err="1" smtClean="0"/>
              <a:t>next_smallest</a:t>
            </a:r>
            <a:r>
              <a:rPr lang="en-US" dirty="0" smtClean="0"/>
              <a:t> </a:t>
            </a:r>
            <a:r>
              <a:rPr lang="en-US" dirty="0"/>
              <a:t>= min(L)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min2 </a:t>
            </a:r>
            <a:r>
              <a:rPr lang="en-US" dirty="0"/>
              <a:t>= </a:t>
            </a:r>
            <a:r>
              <a:rPr lang="en-US" dirty="0" err="1"/>
              <a:t>L.index</a:t>
            </a:r>
            <a:r>
              <a:rPr lang="en-US" dirty="0"/>
              <a:t>(</a:t>
            </a:r>
            <a:r>
              <a:rPr lang="en-US" dirty="0" err="1"/>
              <a:t>next_smallest</a:t>
            </a:r>
            <a:r>
              <a:rPr lang="en-US" dirty="0"/>
              <a:t>)</a:t>
            </a:r>
          </a:p>
          <a:p>
            <a:pPr marL="0" indent="0" algn="l">
              <a:buNone/>
            </a:pPr>
            <a:r>
              <a:rPr lang="en-US" dirty="0"/>
              <a:t>put smallest back into L if min1 comes before min2,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add </a:t>
            </a:r>
            <a:r>
              <a:rPr lang="en-US" dirty="0"/>
              <a:t>1 to min2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Sort, Identify Minimums, Get Indices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1. sort </a:t>
            </a:r>
            <a:r>
              <a:rPr lang="en-US" dirty="0"/>
              <a:t>a copy of L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2. get </a:t>
            </a:r>
            <a:r>
              <a:rPr lang="en-US" dirty="0"/>
              <a:t>the two smallest numbers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3. find </a:t>
            </a:r>
            <a:r>
              <a:rPr lang="en-US" dirty="0"/>
              <a:t>their indices in the original list L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4. 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Sort, Identify Minimums, Get Indices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</a:t>
            </a:r>
            <a:r>
              <a:rPr lang="en-US" dirty="0" smtClean="0"/>
              <a:t>):</a:t>
            </a:r>
            <a:endParaRPr lang="en-US" dirty="0"/>
          </a:p>
          <a:p>
            <a:pPr marL="0" indent="0" algn="l">
              <a:buNone/>
            </a:pPr>
            <a:r>
              <a:rPr lang="en-US" dirty="0" err="1"/>
              <a:t>temp_list</a:t>
            </a:r>
            <a:r>
              <a:rPr lang="en-US" dirty="0"/>
              <a:t> = L[:]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err="1" smtClean="0"/>
              <a:t>temp_list.sort</a:t>
            </a:r>
            <a:r>
              <a:rPr lang="en-US" dirty="0"/>
              <a:t>()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smallest </a:t>
            </a:r>
            <a:r>
              <a:rPr lang="en-US" dirty="0"/>
              <a:t>= </a:t>
            </a:r>
            <a:r>
              <a:rPr lang="en-US" dirty="0" err="1"/>
              <a:t>temp_list</a:t>
            </a:r>
            <a:r>
              <a:rPr lang="en-US" dirty="0"/>
              <a:t>[0]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err="1" smtClean="0"/>
              <a:t>next_smallest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temp_list</a:t>
            </a:r>
            <a:r>
              <a:rPr lang="en-US" dirty="0"/>
              <a:t>[1]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find </a:t>
            </a:r>
            <a:r>
              <a:rPr lang="en-US" dirty="0"/>
              <a:t>their indices in the original list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Through the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</a:t>
            </a:r>
            <a:r>
              <a:rPr lang="en-US" dirty="0" smtClean="0"/>
              <a:t>):</a:t>
            </a:r>
            <a:endParaRPr lang="en-US" dirty="0"/>
          </a:p>
          <a:p>
            <a:pPr marL="0" indent="0" algn="l">
              <a:buNone/>
            </a:pPr>
            <a:r>
              <a:rPr lang="en-US" dirty="0" smtClean="0"/>
              <a:t>1.examine </a:t>
            </a:r>
            <a:r>
              <a:rPr lang="en-US" dirty="0"/>
              <a:t>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2.keep </a:t>
            </a:r>
            <a:r>
              <a:rPr lang="en-US" dirty="0"/>
              <a:t>track of the indices of the two smallest values found so far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    3.update </a:t>
            </a:r>
            <a:r>
              <a:rPr lang="en-US" dirty="0"/>
              <a:t>these values when a new smaller value is </a:t>
            </a:r>
            <a:r>
              <a:rPr lang="en-US" dirty="0" smtClean="0"/>
              <a:t>found</a:t>
            </a:r>
          </a:p>
          <a:p>
            <a:pPr marL="0" indent="0" algn="l">
              <a:buNone/>
            </a:pPr>
            <a:r>
              <a:rPr lang="en-US" dirty="0" smtClean="0"/>
              <a:t>4.return </a:t>
            </a:r>
            <a:r>
              <a:rPr lang="en-US" dirty="0"/>
              <a:t>the two </a:t>
            </a:r>
            <a:r>
              <a:rPr lang="en-US" dirty="0" smtClean="0"/>
              <a:t>indices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Through the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 smtClean="0"/>
              <a:t>find_two_smallest</a:t>
            </a:r>
            <a:r>
              <a:rPr lang="en-US" dirty="0" smtClean="0"/>
              <a:t>(L):</a:t>
            </a:r>
            <a:endParaRPr lang="en-US" dirty="0"/>
          </a:p>
          <a:p>
            <a:pPr marL="0" indent="0" algn="l">
              <a:buNone/>
            </a:pPr>
            <a:r>
              <a:rPr lang="en-US" dirty="0"/>
              <a:t>set min1 and min2 to the indices of the smallest and next-smallest values at the beginning of L</a:t>
            </a:r>
          </a:p>
          <a:p>
            <a:pPr marL="0" indent="0" algn="l">
              <a:buNone/>
            </a:pPr>
            <a:r>
              <a:rPr lang="en-US" dirty="0"/>
              <a:t>examine 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update </a:t>
            </a:r>
            <a:r>
              <a:rPr lang="en-US" dirty="0"/>
              <a:t>these values when a new smaller value is </a:t>
            </a:r>
            <a:r>
              <a:rPr lang="en-US" dirty="0" smtClean="0"/>
              <a:t>found</a:t>
            </a:r>
          </a:p>
          <a:p>
            <a:pPr marL="0" indent="0" algn="l">
              <a:buNone/>
            </a:pPr>
            <a:r>
              <a:rPr lang="en-US" dirty="0" smtClean="0"/>
              <a:t>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73577"/>
          </a:xfrm>
        </p:spPr>
        <p:txBody>
          <a:bodyPr/>
          <a:lstStyle/>
          <a:p>
            <a:r>
              <a:rPr lang="en-US" dirty="0"/>
              <a:t>Walk Through the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8215"/>
            <a:ext cx="10972800" cy="5620214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# set min1 and min2 to the indices of the smallest and next-smallest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# </a:t>
            </a:r>
            <a:r>
              <a:rPr lang="en-US" dirty="0"/>
              <a:t>values at the beginning of L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L[0] &lt; L[1]: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smtClean="0"/>
              <a:t>  smallest</a:t>
            </a:r>
            <a:r>
              <a:rPr lang="en-US" dirty="0"/>
              <a:t>, </a:t>
            </a:r>
            <a:r>
              <a:rPr lang="en-US" dirty="0" err="1"/>
              <a:t>next_smallest</a:t>
            </a:r>
            <a:r>
              <a:rPr lang="en-US" dirty="0"/>
              <a:t> = 0, </a:t>
            </a:r>
            <a:r>
              <a:rPr lang="en-US" dirty="0" smtClean="0"/>
              <a:t>1 </a:t>
            </a:r>
          </a:p>
          <a:p>
            <a:pPr marL="0" indent="0" algn="l">
              <a:buNone/>
            </a:pPr>
            <a:r>
              <a:rPr lang="en-US" dirty="0" smtClean="0"/>
              <a:t>else</a:t>
            </a:r>
            <a:r>
              <a:rPr lang="en-US" dirty="0"/>
              <a:t>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smallest</a:t>
            </a:r>
            <a:r>
              <a:rPr lang="en-US" dirty="0"/>
              <a:t>, </a:t>
            </a:r>
            <a:r>
              <a:rPr lang="en-US" dirty="0" err="1"/>
              <a:t>next_smallest</a:t>
            </a:r>
            <a:r>
              <a:rPr lang="en-US" dirty="0"/>
              <a:t> = 1, 0</a:t>
            </a:r>
          </a:p>
          <a:p>
            <a:pPr marL="0" indent="0" algn="l">
              <a:buNone/>
            </a:pPr>
            <a:r>
              <a:rPr lang="en-US" dirty="0"/>
              <a:t>examine 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smtClean="0"/>
              <a:t>    update </a:t>
            </a:r>
            <a:r>
              <a:rPr lang="en-US" dirty="0"/>
              <a:t>these values when a new smaller value is found return the two indices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5879"/>
          </a:xfrm>
        </p:spPr>
        <p:txBody>
          <a:bodyPr/>
          <a:lstStyle/>
          <a:p>
            <a:r>
              <a:rPr lang="en-US" dirty="0"/>
              <a:t>Walk Through the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070517"/>
            <a:ext cx="11719931" cy="539719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find_two_smallest</a:t>
            </a:r>
            <a:r>
              <a:rPr lang="en-US" dirty="0"/>
              <a:t>(L</a:t>
            </a:r>
            <a:r>
              <a:rPr lang="en-US" dirty="0" smtClean="0"/>
              <a:t>):</a:t>
            </a:r>
          </a:p>
          <a:p>
            <a:pPr marL="0" indent="0" algn="l">
              <a:buNone/>
            </a:pPr>
            <a:r>
              <a:rPr lang="en-US" dirty="0" smtClean="0"/>
              <a:t>   if </a:t>
            </a:r>
            <a:r>
              <a:rPr lang="en-US" dirty="0"/>
              <a:t>L[0] &lt; L[1]: </a:t>
            </a:r>
          </a:p>
          <a:p>
            <a:pPr marL="0" indent="0" algn="l">
              <a:buNone/>
            </a:pPr>
            <a:r>
              <a:rPr lang="en-US" dirty="0"/>
              <a:t>   </a:t>
            </a:r>
            <a:r>
              <a:rPr lang="en-US" dirty="0" smtClean="0"/>
              <a:t>   smallest</a:t>
            </a:r>
            <a:r>
              <a:rPr lang="en-US" dirty="0"/>
              <a:t>, </a:t>
            </a:r>
            <a:r>
              <a:rPr lang="en-US" dirty="0" err="1"/>
              <a:t>next_smallest</a:t>
            </a:r>
            <a:r>
              <a:rPr lang="en-US" dirty="0"/>
              <a:t> = 0, 1 </a:t>
            </a:r>
          </a:p>
          <a:p>
            <a:pPr marL="0" indent="0" algn="l">
              <a:buNone/>
            </a:pPr>
            <a:r>
              <a:rPr lang="en-US" dirty="0" smtClean="0"/>
              <a:t>   else</a:t>
            </a:r>
            <a:r>
              <a:rPr lang="en-US" dirty="0"/>
              <a:t>: </a:t>
            </a:r>
          </a:p>
          <a:p>
            <a:pPr marL="0" indent="0" algn="l">
              <a:buNone/>
            </a:pPr>
            <a:r>
              <a:rPr lang="en-US" dirty="0" smtClean="0"/>
              <a:t>      smallest</a:t>
            </a:r>
            <a:r>
              <a:rPr lang="en-US" dirty="0"/>
              <a:t>, </a:t>
            </a:r>
            <a:r>
              <a:rPr lang="en-US" dirty="0" err="1"/>
              <a:t>next_smallest</a:t>
            </a:r>
            <a:r>
              <a:rPr lang="en-US" dirty="0"/>
              <a:t> = 1, </a:t>
            </a:r>
            <a:r>
              <a:rPr lang="en-US" dirty="0" smtClean="0"/>
              <a:t>0</a:t>
            </a:r>
          </a:p>
          <a:p>
            <a:pPr marL="0" indent="0" algn="l">
              <a:buNone/>
            </a:pPr>
            <a:r>
              <a:rPr lang="en-US" dirty="0"/>
              <a:t># examine 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for </a:t>
            </a:r>
            <a:r>
              <a:rPr lang="en-US" dirty="0" err="1"/>
              <a:t>i</a:t>
            </a:r>
            <a:r>
              <a:rPr lang="en-US" dirty="0"/>
              <a:t> in range(2, </a:t>
            </a:r>
            <a:r>
              <a:rPr lang="en-US" dirty="0" err="1"/>
              <a:t>len</a:t>
            </a:r>
            <a:r>
              <a:rPr lang="en-US" dirty="0"/>
              <a:t>(values)):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smtClean="0"/>
              <a:t>   update </a:t>
            </a:r>
            <a:r>
              <a:rPr lang="en-US" dirty="0"/>
              <a:t>min1 and/or min2 when a new smaller value </a:t>
            </a:r>
            <a:r>
              <a:rPr lang="en-US" dirty="0" smtClean="0"/>
              <a:t>is  found </a:t>
            </a:r>
          </a:p>
          <a:p>
            <a:pPr marL="0" indent="0" algn="l">
              <a:buNone/>
            </a:pPr>
            <a:r>
              <a:rPr lang="en-US" dirty="0" smtClean="0"/>
              <a:t>return </a:t>
            </a:r>
            <a:r>
              <a:rPr lang="en-US" dirty="0"/>
              <a:t>the two indices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Loop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# examine each value in the list in order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for </a:t>
            </a:r>
            <a:r>
              <a:rPr lang="en-US" dirty="0" err="1"/>
              <a:t>i</a:t>
            </a:r>
            <a:r>
              <a:rPr lang="en-US" dirty="0"/>
              <a:t> in range(2, </a:t>
            </a:r>
            <a:r>
              <a:rPr lang="en-US" dirty="0" err="1"/>
              <a:t>len</a:t>
            </a:r>
            <a:r>
              <a:rPr lang="en-US" dirty="0"/>
              <a:t>(L)):</a:t>
            </a:r>
          </a:p>
          <a:p>
            <a:pPr marL="0" indent="0" algn="l">
              <a:buNone/>
            </a:pPr>
            <a:r>
              <a:rPr lang="en-US" dirty="0"/>
              <a:t>L[</a:t>
            </a:r>
            <a:r>
              <a:rPr lang="en-US" dirty="0" err="1"/>
              <a:t>i</a:t>
            </a:r>
            <a:r>
              <a:rPr lang="en-US" dirty="0"/>
              <a:t>] is larger than both min1 and min2, smaller than both, or in between.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L[</a:t>
            </a:r>
            <a:r>
              <a:rPr lang="en-US" dirty="0" err="1"/>
              <a:t>i</a:t>
            </a:r>
            <a:r>
              <a:rPr lang="en-US" dirty="0"/>
              <a:t>] is larger than both min1 and min2, skip it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L[</a:t>
            </a:r>
            <a:r>
              <a:rPr lang="en-US" dirty="0" err="1"/>
              <a:t>i</a:t>
            </a:r>
            <a:r>
              <a:rPr lang="en-US" dirty="0"/>
              <a:t>] is smaller than min1 and min2, update them both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L[</a:t>
            </a:r>
            <a:r>
              <a:rPr lang="en-US" dirty="0" err="1"/>
              <a:t>i</a:t>
            </a:r>
            <a:r>
              <a:rPr lang="en-US" dirty="0"/>
              <a:t>] is in between, update min2</a:t>
            </a:r>
          </a:p>
          <a:p>
            <a:pPr marL="0" indent="0" algn="l">
              <a:buNone/>
            </a:pPr>
            <a:r>
              <a:rPr lang="en-US" dirty="0"/>
              <a:t>return (min1, min2)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9017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Proﬁling a program means measuring how long it takes to run and how much memory it uses.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These </a:t>
            </a:r>
            <a:r>
              <a:rPr lang="en-US" dirty="0"/>
              <a:t>two measures—space and time— are fundamental to the theoretical study of algorithms.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They </a:t>
            </a:r>
            <a:r>
              <a:rPr lang="en-US" dirty="0"/>
              <a:t>are also pretty important from a pragmatic point of view.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Fast </a:t>
            </a:r>
            <a:r>
              <a:rPr lang="en-US" dirty="0"/>
              <a:t>programs are more useful than slow ones, and programs that need more memory than what your computer has aren’t particularly useful at all</a:t>
            </a:r>
          </a:p>
        </p:txBody>
      </p:sp>
    </p:spTree>
    <p:extLst>
      <p:ext uri="{BB962C8B-B14F-4D97-AF65-F5344CB8AC3E}">
        <p14:creationId xmlns:p14="http://schemas.microsoft.com/office/powerpoint/2010/main" val="998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590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32056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smtClean="0"/>
              <a:t>The 3 functions developed were used on </a:t>
            </a:r>
            <a:r>
              <a:rPr lang="en-US" dirty="0"/>
              <a:t>a list on 1,400 monthly readings of air pressure in Darwin, Australia, from 1882 to 1998</a:t>
            </a:r>
            <a:r>
              <a:rPr lang="en-US" dirty="0" smtClean="0"/>
              <a:t>. </a:t>
            </a:r>
            <a:r>
              <a:rPr lang="en-US" dirty="0"/>
              <a:t>The execution times were as follows:</a:t>
            </a:r>
          </a:p>
          <a:p>
            <a:pPr marL="0" indent="0" algn="l">
              <a:buNone/>
            </a:pPr>
            <a:r>
              <a:rPr lang="en-US" dirty="0"/>
              <a:t>Algorithm Running Time (</a:t>
            </a:r>
            <a:r>
              <a:rPr lang="en-US" dirty="0" err="1"/>
              <a:t>ms</a:t>
            </a:r>
            <a:r>
              <a:rPr lang="en-US" dirty="0"/>
              <a:t>)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Find</a:t>
            </a:r>
            <a:r>
              <a:rPr lang="en-US" dirty="0"/>
              <a:t>, remove, ﬁnd 1.117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Sort</a:t>
            </a:r>
            <a:r>
              <a:rPr lang="en-US" dirty="0"/>
              <a:t>, identify, index 2.128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Walk </a:t>
            </a:r>
            <a:r>
              <a:rPr lang="en-US" dirty="0"/>
              <a:t>through the list 1.472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3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34775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 No human being can notice the difference between one and two milliseconds;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if </a:t>
            </a:r>
            <a:r>
              <a:rPr lang="en-US" dirty="0"/>
              <a:t>this code never has to process lists with more than 1,400 values, we would be justiﬁed in choosing an implementation based on simplicity or clarity, rather than speed.</a:t>
            </a:r>
          </a:p>
          <a:p>
            <a:pPr marL="0" indent="0" algn="l">
              <a:buNone/>
            </a:pPr>
            <a:r>
              <a:rPr lang="en-US" dirty="0"/>
              <a:t>But what if we wanted to process millions of values? 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Find-remove-ﬁnd </a:t>
            </a:r>
            <a:r>
              <a:rPr lang="en-US" dirty="0"/>
              <a:t>outperforms the other two algorithms on 1,400 values, but how much does that tell us about how they will perform on data sets 1,000 times larger?</a:t>
            </a:r>
          </a:p>
        </p:txBody>
      </p:sp>
    </p:spTree>
    <p:extLst>
      <p:ext uri="{BB962C8B-B14F-4D97-AF65-F5344CB8AC3E}">
        <p14:creationId xmlns:p14="http://schemas.microsoft.com/office/powerpoint/2010/main" val="1454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 The most effective way to design algorithms is to use top-down design, in which goals are broken down into </a:t>
            </a:r>
            <a:r>
              <a:rPr lang="en-US" dirty="0" smtClean="0"/>
              <a:t>sub-goals </a:t>
            </a:r>
            <a:r>
              <a:rPr lang="en-US" dirty="0"/>
              <a:t>until the steps are small enough to be translated directly into a programming language.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 smtClean="0"/>
              <a:t>The </a:t>
            </a:r>
            <a:r>
              <a:rPr lang="en-US" dirty="0"/>
              <a:t>performance of a program can be characterized by how much time and memory it uses. This can be determined experimentally by proﬁling its execution.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9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smtClean="0"/>
              <a:t>Exam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3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36600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How to solve a problem</a:t>
            </a:r>
            <a:r>
              <a:rPr lang="en-AU" altLang="en-US" sz="3200" b="1" u="sng"/>
              <a:t>?</a:t>
            </a:r>
            <a:endParaRPr lang="en-US" altLang="en-US" sz="3200" b="1" u="sng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341438"/>
            <a:ext cx="8229600" cy="4895850"/>
          </a:xfrm>
        </p:spPr>
        <p:txBody>
          <a:bodyPr/>
          <a:lstStyle/>
          <a:p>
            <a:pPr marL="631825" indent="-544513" algn="l" rtl="0" eaLnBrk="1" hangingPunct="1">
              <a:lnSpc>
                <a:spcPct val="90000"/>
              </a:lnSpc>
            </a:pPr>
            <a:r>
              <a:rPr lang="en-US" altLang="en-US" sz="2800"/>
              <a:t>Programming is a problem-solving activity.</a:t>
            </a:r>
          </a:p>
          <a:p>
            <a:pPr marL="631825" indent="-544513" algn="l" rtl="0" eaLnBrk="1" hangingPunct="1">
              <a:lnSpc>
                <a:spcPct val="90000"/>
              </a:lnSpc>
            </a:pPr>
            <a:r>
              <a:rPr lang="en-US" altLang="en-US" sz="2800"/>
              <a:t>If you are a good problem solver, you could become a good programmer.</a:t>
            </a:r>
          </a:p>
          <a:p>
            <a:pPr marL="631825" indent="-544513" algn="l" rtl="0" eaLnBrk="1" hangingPunct="1">
              <a:lnSpc>
                <a:spcPct val="90000"/>
              </a:lnSpc>
            </a:pPr>
            <a:r>
              <a:rPr lang="en-US" altLang="en-US" sz="2800"/>
              <a:t>Problem-solving methods are covered in many subject areas:</a:t>
            </a:r>
          </a:p>
          <a:p>
            <a:pPr marL="631825" indent="-544513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- Business students learn to solve problems with a </a:t>
            </a:r>
            <a:r>
              <a:rPr lang="en-US" altLang="en-US" sz="2800" b="1"/>
              <a:t>systems approach</a:t>
            </a:r>
          </a:p>
          <a:p>
            <a:pPr marL="631825" indent="-544513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- Engineering and Science students use the </a:t>
            </a:r>
            <a:r>
              <a:rPr lang="en-US" altLang="en-US" sz="2800" b="1"/>
              <a:t>engineering and science methods</a:t>
            </a:r>
          </a:p>
          <a:p>
            <a:pPr marL="631825" indent="-544513" algn="l" rtl="0" eaLnBrk="1" hangingPunct="1">
              <a:lnSpc>
                <a:spcPct val="90000"/>
              </a:lnSpc>
              <a:buNone/>
            </a:pPr>
            <a:r>
              <a:rPr lang="en-US" altLang="en-US" sz="2800"/>
              <a:t>     - Programmers use the </a:t>
            </a:r>
            <a:r>
              <a:rPr lang="en-US" altLang="en-US" sz="2800" b="1"/>
              <a:t>Software Development Method</a:t>
            </a:r>
          </a:p>
        </p:txBody>
      </p:sp>
    </p:spTree>
    <p:extLst>
      <p:ext uri="{BB962C8B-B14F-4D97-AF65-F5344CB8AC3E}">
        <p14:creationId xmlns:p14="http://schemas.microsoft.com/office/powerpoint/2010/main" val="13510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57212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Software Development Method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341439"/>
            <a:ext cx="8229600" cy="4967287"/>
          </a:xfrm>
        </p:spPr>
        <p:txBody>
          <a:bodyPr/>
          <a:lstStyle/>
          <a:p>
            <a:pPr marL="261938" indent="-261938" algn="l" rtl="0" eaLnBrk="1" hangingPunct="1">
              <a:lnSpc>
                <a:spcPct val="80000"/>
              </a:lnSpc>
              <a:buNone/>
            </a:pPr>
            <a:r>
              <a:rPr lang="en-US" altLang="en-US" sz="2600"/>
              <a:t>To solve a problem using a computer, you need to: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Think carefully about the problem &amp; its solution</a:t>
            </a:r>
          </a:p>
          <a:p>
            <a:pPr marL="261938" indent="-261938" algn="l" rtl="0" eaLnBrk="1" hangingPunct="1">
              <a:lnSpc>
                <a:spcPct val="80000"/>
              </a:lnSpc>
              <a:buNone/>
            </a:pPr>
            <a:r>
              <a:rPr lang="en-US" altLang="en-US" sz="2600"/>
              <a:t>     - Analyze the problem</a:t>
            </a:r>
          </a:p>
          <a:p>
            <a:pPr marL="261938" indent="-261938" algn="l" rtl="0" eaLnBrk="1" hangingPunct="1">
              <a:lnSpc>
                <a:spcPct val="80000"/>
              </a:lnSpc>
              <a:buNone/>
            </a:pPr>
            <a:r>
              <a:rPr lang="en-US" altLang="en-US" sz="2600"/>
              <a:t>     - Specify the problem requirements</a:t>
            </a:r>
          </a:p>
          <a:p>
            <a:pPr marL="261938" indent="-261938" algn="l" rtl="0" eaLnBrk="1" hangingPunct="1">
              <a:lnSpc>
                <a:spcPct val="80000"/>
              </a:lnSpc>
              <a:buNone/>
            </a:pPr>
            <a:endParaRPr lang="en-US" altLang="en-US" sz="2600"/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Plan it out beforehand (write an </a:t>
            </a:r>
            <a:r>
              <a:rPr lang="en-US" altLang="en-US" sz="2600" b="1" u="sng"/>
              <a:t>algorithm</a:t>
            </a:r>
            <a:r>
              <a:rPr lang="en-US" altLang="en-US" sz="2600"/>
              <a:t>)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Check it over to see that it addresses the problem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Modify the solution if necessary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Use the outlines to write a </a:t>
            </a:r>
            <a:r>
              <a:rPr lang="en-US" altLang="en-US" sz="2600" b="1" u="sng"/>
              <a:t>program</a:t>
            </a:r>
            <a:r>
              <a:rPr lang="en-US" altLang="en-US" sz="2600"/>
              <a:t> that you can run on a computer</a:t>
            </a:r>
          </a:p>
          <a:p>
            <a:pPr marL="261938" indent="-261938" algn="l" rtl="0" eaLnBrk="1" hangingPunct="1">
              <a:lnSpc>
                <a:spcPct val="80000"/>
              </a:lnSpc>
            </a:pPr>
            <a:r>
              <a:rPr lang="en-US" altLang="en-US" sz="2600"/>
              <a:t> Finally, the program is tested to verify that it behaves as intended.</a:t>
            </a:r>
          </a:p>
        </p:txBody>
      </p:sp>
    </p:spTree>
    <p:extLst>
      <p:ext uri="{BB962C8B-B14F-4D97-AF65-F5344CB8AC3E}">
        <p14:creationId xmlns:p14="http://schemas.microsoft.com/office/powerpoint/2010/main" val="304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55662"/>
          </a:xfrm>
        </p:spPr>
        <p:txBody>
          <a:bodyPr/>
          <a:lstStyle/>
          <a:p>
            <a:pPr algn="l" rtl="0" eaLnBrk="1" hangingPunct="1"/>
            <a:r>
              <a:rPr lang="en-US" altLang="en-US" sz="3200" b="1" u="sng"/>
              <a:t>Introduction to Algorithms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28776"/>
            <a:ext cx="8229600" cy="4238625"/>
          </a:xfrm>
        </p:spPr>
        <p:txBody>
          <a:bodyPr/>
          <a:lstStyle/>
          <a:p>
            <a:pPr algn="l" rtl="0" eaLnBrk="1" hangingPunct="1"/>
            <a:r>
              <a:rPr lang="en-US" altLang="en-US" sz="2800"/>
              <a:t>The </a:t>
            </a:r>
            <a:r>
              <a:rPr lang="en-US" altLang="en-US" sz="2800" b="1" u="sng"/>
              <a:t>algorithm</a:t>
            </a:r>
            <a:r>
              <a:rPr lang="en-US" altLang="en-US" sz="2800"/>
              <a:t> is the abstract idea of solving a problem.</a:t>
            </a:r>
          </a:p>
          <a:p>
            <a:pPr algn="l" rtl="0" eaLnBrk="1" hangingPunct="1"/>
            <a:r>
              <a:rPr lang="en-US" altLang="en-US" sz="2800"/>
              <a:t>An </a:t>
            </a:r>
            <a:r>
              <a:rPr lang="en-US" altLang="en-US" sz="2800" b="1" u="sng"/>
              <a:t>algorithm</a:t>
            </a:r>
            <a:r>
              <a:rPr lang="en-US" altLang="en-US" sz="2800" b="1"/>
              <a:t> </a:t>
            </a:r>
            <a:r>
              <a:rPr lang="en-US" altLang="en-US" sz="2800"/>
              <a:t>is a step-to-step problem solving process in which a solution is arrived at a finite amount of time.</a:t>
            </a:r>
          </a:p>
          <a:p>
            <a:pPr algn="l" rtl="0" eaLnBrk="1" hangingPunct="1"/>
            <a:r>
              <a:rPr lang="en-US" altLang="en-US" sz="2800"/>
              <a:t>The </a:t>
            </a:r>
            <a:r>
              <a:rPr lang="en-US" altLang="en-US" sz="2800" b="1"/>
              <a:t>algorithm</a:t>
            </a:r>
            <a:r>
              <a:rPr lang="en-US" altLang="en-US" sz="2800"/>
              <a:t> is written in an algorithmic language (or a pseudo code). </a:t>
            </a:r>
          </a:p>
        </p:txBody>
      </p:sp>
    </p:spTree>
    <p:extLst>
      <p:ext uri="{BB962C8B-B14F-4D97-AF65-F5344CB8AC3E}">
        <p14:creationId xmlns:p14="http://schemas.microsoft.com/office/powerpoint/2010/main" val="222355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rtl="0" eaLnBrk="1" hangingPunct="1"/>
            <a:r>
              <a:rPr lang="en-US" altLang="en-US" sz="3600" b="1" u="sng"/>
              <a:t>Algorithms vs. programs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/>
            <a:r>
              <a:rPr lang="en-US" altLang="en-US" sz="2800" dirty="0"/>
              <a:t>When an algorithm is coded using any programming language (e.g. </a:t>
            </a:r>
            <a:r>
              <a:rPr lang="en-US" altLang="en-US" sz="2800" dirty="0" smtClean="0"/>
              <a:t>Python), </a:t>
            </a:r>
            <a:r>
              <a:rPr lang="en-US" altLang="en-US" sz="2800" dirty="0"/>
              <a:t>then it is called a </a:t>
            </a:r>
            <a:r>
              <a:rPr lang="en-US" altLang="en-US" sz="2800" b="1" u="sng" dirty="0"/>
              <a:t>program</a:t>
            </a:r>
            <a:r>
              <a:rPr lang="en-US" altLang="en-US" sz="2800" dirty="0"/>
              <a:t>.</a:t>
            </a:r>
          </a:p>
          <a:p>
            <a:pPr algn="l" rtl="0" eaLnBrk="1" hangingPunct="1">
              <a:buFontTx/>
              <a:buNone/>
            </a:pPr>
            <a:endParaRPr lang="en-US" altLang="en-US" sz="2800" dirty="0"/>
          </a:p>
          <a:p>
            <a:pPr algn="l" rtl="0" eaLnBrk="1" hangingPunct="1"/>
            <a:r>
              <a:rPr lang="en-US" altLang="en-US" sz="2800" dirty="0"/>
              <a:t>The</a:t>
            </a:r>
            <a:r>
              <a:rPr lang="en-US" altLang="en-US" sz="2800" b="1" dirty="0"/>
              <a:t> program</a:t>
            </a:r>
            <a:r>
              <a:rPr lang="en-US" altLang="en-US" sz="2800" dirty="0"/>
              <a:t> is a set of instructions that can run by the computer.</a:t>
            </a:r>
          </a:p>
        </p:txBody>
      </p:sp>
    </p:spTree>
    <p:extLst>
      <p:ext uri="{BB962C8B-B14F-4D97-AF65-F5344CB8AC3E}">
        <p14:creationId xmlns:p14="http://schemas.microsoft.com/office/powerpoint/2010/main" val="31297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55662"/>
          </a:xfrm>
        </p:spPr>
        <p:txBody>
          <a:bodyPr/>
          <a:lstStyle/>
          <a:p>
            <a:pPr algn="l" rtl="0" eaLnBrk="1" hangingPunct="1"/>
            <a:r>
              <a:rPr lang="en-US" altLang="en-US" sz="3600" b="1" u="sng"/>
              <a:t>Characteristics of Algorithms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557339"/>
            <a:ext cx="8147050" cy="4535487"/>
          </a:xfrm>
        </p:spPr>
        <p:txBody>
          <a:bodyPr/>
          <a:lstStyle/>
          <a:p>
            <a:pPr marL="544513" indent="-544513" algn="l" rtl="0" eaLnBrk="1" hangingPunct="1">
              <a:lnSpc>
                <a:spcPct val="80000"/>
              </a:lnSpc>
              <a:tabLst>
                <a:tab pos="1349375" algn="l"/>
              </a:tabLst>
            </a:pPr>
            <a:r>
              <a:rPr lang="en-US" altLang="en-US" sz="2400"/>
              <a:t>It should be </a:t>
            </a:r>
            <a:r>
              <a:rPr lang="en-US" altLang="en-US" sz="2400" b="1"/>
              <a:t>accurate</a:t>
            </a:r>
            <a:r>
              <a:rPr lang="en-US" altLang="en-US" sz="2400"/>
              <a:t>: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 - It shouldn’t be ambiguous (each step in the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   algorithm should exactly determine the action to be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   done).</a:t>
            </a:r>
          </a:p>
          <a:p>
            <a:pPr marL="544513" indent="-544513" algn="l" rtl="0" eaLnBrk="1" hangingPunct="1">
              <a:lnSpc>
                <a:spcPct val="80000"/>
              </a:lnSpc>
              <a:tabLst>
                <a:tab pos="1349375" algn="l"/>
              </a:tabLst>
            </a:pPr>
            <a:r>
              <a:rPr lang="en-US" altLang="en-US" sz="2400"/>
              <a:t>It should be </a:t>
            </a:r>
            <a:r>
              <a:rPr lang="en-US" altLang="en-US" sz="2400" b="1"/>
              <a:t>effective</a:t>
            </a:r>
            <a:r>
              <a:rPr lang="en-US" altLang="en-US" sz="2400"/>
              <a:t>: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- It shouldn’t include a step which is difficult to  follow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  by a person (or the computer) in order to perform it.</a:t>
            </a:r>
          </a:p>
          <a:p>
            <a:pPr marL="544513" indent="-544513" algn="l" rtl="0" eaLnBrk="1" hangingPunct="1">
              <a:lnSpc>
                <a:spcPct val="80000"/>
              </a:lnSpc>
              <a:tabLst>
                <a:tab pos="1349375" algn="l"/>
              </a:tabLst>
            </a:pPr>
            <a:r>
              <a:rPr lang="en-US" altLang="en-US" sz="2400"/>
              <a:t>The algorithm should be </a:t>
            </a:r>
            <a:r>
              <a:rPr lang="en-US" altLang="en-US" sz="2400" b="1"/>
              <a:t>finite</a:t>
            </a:r>
            <a:r>
              <a:rPr lang="en-US" altLang="en-US" sz="2400"/>
              <a:t>:</a:t>
            </a:r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2400"/>
              <a:t>       - the algorithm has to end up in a point at which the task is complete</a:t>
            </a:r>
          </a:p>
          <a:p>
            <a:pPr marL="544513" indent="-544513" algn="l" rtl="0" eaLnBrk="1" hangingPunct="1">
              <a:lnSpc>
                <a:spcPct val="80000"/>
              </a:lnSpc>
              <a:buFont typeface="Wingdings" panose="05000000000000000000" pitchFamily="2" charset="2"/>
              <a:buChar char="§"/>
              <a:tabLst>
                <a:tab pos="1349375" algn="l"/>
              </a:tabLst>
            </a:pPr>
            <a:endParaRPr lang="en-US" altLang="en-US" sz="2400"/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endParaRPr lang="en-US" altLang="en-US" sz="1000"/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endParaRPr lang="en-US" altLang="en-US" sz="1000"/>
          </a:p>
          <a:p>
            <a:pPr marL="544513" indent="-544513" algn="l" rtl="0" eaLnBrk="1" hangingPunct="1">
              <a:lnSpc>
                <a:spcPct val="80000"/>
              </a:lnSpc>
              <a:buNone/>
              <a:tabLst>
                <a:tab pos="1349375" algn="l"/>
              </a:tabLst>
            </a:pPr>
            <a:r>
              <a:rPr lang="en-US" altLang="en-US" sz="1000"/>
              <a:t>         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8134350" y="2562226"/>
          <a:ext cx="1143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350" y="2562226"/>
                        <a:ext cx="1143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0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55540</TotalTime>
  <Words>2365</Words>
  <Application>Microsoft Office PowerPoint</Application>
  <PresentationFormat>Widescreen</PresentationFormat>
  <Paragraphs>287</Paragraphs>
  <Slides>43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1_Office Theme</vt:lpstr>
      <vt:lpstr>Office Theme</vt:lpstr>
      <vt:lpstr>Default Design</vt:lpstr>
      <vt:lpstr>Equation</vt:lpstr>
      <vt:lpstr>Lecture 24: Introduction to Computer Programming Course - CS1010</vt:lpstr>
      <vt:lpstr>Announcements</vt:lpstr>
      <vt:lpstr>Goals for Today</vt:lpstr>
      <vt:lpstr>Problem Solving</vt:lpstr>
      <vt:lpstr>How to solve a problem?</vt:lpstr>
      <vt:lpstr>Software Development Method</vt:lpstr>
      <vt:lpstr>Introduction to Algorithms</vt:lpstr>
      <vt:lpstr>Algorithms vs. programs</vt:lpstr>
      <vt:lpstr>Characteristics of Algorithms</vt:lpstr>
      <vt:lpstr>Flowchart</vt:lpstr>
      <vt:lpstr>Flowchart Symbols</vt:lpstr>
      <vt:lpstr>Problem Solving and Programming Strategy</vt:lpstr>
      <vt:lpstr>PowerPoint Presentation</vt:lpstr>
      <vt:lpstr>(a) Problem Analysis</vt:lpstr>
      <vt:lpstr>(b) Algorithm Design and Testing</vt:lpstr>
      <vt:lpstr>How to write an Algorithm? </vt:lpstr>
      <vt:lpstr>PowerPoint Presentation</vt:lpstr>
      <vt:lpstr>PowerPoint Presentation</vt:lpstr>
      <vt:lpstr>(c) Coding</vt:lpstr>
      <vt:lpstr>(d) Executing the Program</vt:lpstr>
      <vt:lpstr>Advantages of Structured Programming</vt:lpstr>
      <vt:lpstr>Example: Search</vt:lpstr>
      <vt:lpstr>Example: Search</vt:lpstr>
      <vt:lpstr>The Problem</vt:lpstr>
      <vt:lpstr>Top Down Design</vt:lpstr>
      <vt:lpstr>Top Down Design</vt:lpstr>
      <vt:lpstr>Find, Remove, Find</vt:lpstr>
      <vt:lpstr>Find, Remove, Find</vt:lpstr>
      <vt:lpstr>Find, Remove, Find</vt:lpstr>
      <vt:lpstr>Find, Remove, Find</vt:lpstr>
      <vt:lpstr>Find, Remove, Find</vt:lpstr>
      <vt:lpstr>Sort, Identify Minimums, Get Indices </vt:lpstr>
      <vt:lpstr>Sort, Identify Minimums, Get Indices </vt:lpstr>
      <vt:lpstr>Walk Through the List</vt:lpstr>
      <vt:lpstr>Walk Through the List</vt:lpstr>
      <vt:lpstr>Walk Through the List</vt:lpstr>
      <vt:lpstr>Walk Through the List</vt:lpstr>
      <vt:lpstr>The Loop Part</vt:lpstr>
      <vt:lpstr>Timing</vt:lpstr>
      <vt:lpstr>Timing</vt:lpstr>
      <vt:lpstr>Compare</vt:lpstr>
      <vt:lpstr>Summary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775</cp:revision>
  <dcterms:created xsi:type="dcterms:W3CDTF">2019-02-04T15:19:36Z</dcterms:created>
  <dcterms:modified xsi:type="dcterms:W3CDTF">2019-04-22T23:01:36Z</dcterms:modified>
</cp:coreProperties>
</file>